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1" r:id="rId7"/>
    <p:sldId id="283" r:id="rId8"/>
    <p:sldId id="272" r:id="rId9"/>
    <p:sldId id="282" r:id="rId10"/>
    <p:sldId id="261" r:id="rId11"/>
    <p:sldId id="284" r:id="rId12"/>
    <p:sldId id="285" r:id="rId13"/>
    <p:sldId id="287" r:id="rId14"/>
    <p:sldId id="267" r:id="rId15"/>
    <p:sldId id="288" r:id="rId16"/>
    <p:sldId id="289" r:id="rId17"/>
    <p:sldId id="290" r:id="rId18"/>
    <p:sldId id="291" r:id="rId19"/>
    <p:sldId id="279" r:id="rId20"/>
  </p:sldIdLst>
  <p:sldSz cx="9144000" cy="5143500" type="screen16x9"/>
  <p:notesSz cx="6858000" cy="9144000"/>
  <p:embeddedFontLst>
    <p:embeddedFont>
      <p:font typeface="Amatic SC" charset="-79"/>
      <p:regular r:id="rId22"/>
      <p:bold r:id="rId23"/>
    </p:embeddedFont>
    <p:embeddedFont>
      <p:font typeface="Quicksand" charset="0"/>
      <p:regular r:id="rId24"/>
      <p:bold r:id="rId25"/>
    </p:embeddedFont>
    <p:embeddedFont>
      <p:font typeface="Bahnschrift" pitchFamily="34" charset="0"/>
      <p:regular r:id="rId26"/>
      <p:bold r:id="rId27"/>
    </p:embeddedFont>
    <p:embeddedFont>
      <p:font typeface="Short Stack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275616A-FC87-494B-B510-908C8D3CB45A}">
  <a:tblStyle styleId="{E275616A-FC87-494B-B510-908C8D3CB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3b6ac9abf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3b6ac9abf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6ac9abf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b6ac9abf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6ac9abf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b6ac9abf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6ac9abf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b6ac9abf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6ac9abf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b6ac9abf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6ac9abf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b6ac9abf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b6ac9abf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b6ac9abf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b6ac9abf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b6ac9abf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b6ac9abf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b6ac9abf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b6ac9abf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b6ac9abf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b6ac9abf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b6ac9abf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avLst/>
            <a:gdLst/>
            <a:ahLst/>
            <a:cxnLst/>
            <a:rect l="l" t="t" r="r" b="b"/>
            <a:pathLst>
              <a:path w="580988" h="819510" extrusionOk="0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avLst/>
            <a:gdLst/>
            <a:ahLst/>
            <a:cxnLst/>
            <a:rect l="l" t="t" r="r" b="b"/>
            <a:pathLst>
              <a:path w="699146" h="638994" extrusionOk="0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avLst/>
            <a:gdLst/>
            <a:ahLst/>
            <a:cxnLst/>
            <a:rect l="l" t="t" r="r" b="b"/>
            <a:pathLst>
              <a:path w="374196" h="826169" extrusionOk="0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avLst/>
            <a:gdLst/>
            <a:ahLst/>
            <a:cxnLst/>
            <a:rect l="l" t="t" r="r" b="b"/>
            <a:pathLst>
              <a:path w="293264" h="644114" extrusionOk="0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avLst/>
            <a:gdLst/>
            <a:ahLst/>
            <a:cxnLst/>
            <a:rect l="l" t="t" r="r" b="b"/>
            <a:pathLst>
              <a:path w="575352" h="389164" extrusionOk="0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avLst/>
            <a:gdLst/>
            <a:ahLst/>
            <a:cxnLst/>
            <a:rect l="l" t="t" r="r" b="b"/>
            <a:pathLst>
              <a:path w="620122" h="420510" extrusionOk="0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avLst/>
            <a:gdLst/>
            <a:ahLst/>
            <a:cxnLst/>
            <a:rect l="l" t="t" r="r" b="b"/>
            <a:pathLst>
              <a:path w="421613" h="776612" extrusionOk="0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avLst/>
            <a:gdLst/>
            <a:ahLst/>
            <a:cxnLst/>
            <a:rect l="l" t="t" r="r" b="b"/>
            <a:pathLst>
              <a:path w="724776" h="193920" extrusionOk="0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avLst/>
            <a:gdLst/>
            <a:ahLst/>
            <a:cxnLst/>
            <a:rect l="l" t="t" r="r" b="b"/>
            <a:pathLst>
              <a:path w="232561" h="598221" extrusionOk="0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avLst/>
            <a:gdLst/>
            <a:ahLst/>
            <a:cxnLst/>
            <a:rect l="l" t="t" r="r" b="b"/>
            <a:pathLst>
              <a:path w="288538" h="755251" extrusionOk="0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avLst/>
            <a:gdLst/>
            <a:ahLst/>
            <a:cxnLst/>
            <a:rect l="l" t="t" r="r" b="b"/>
            <a:pathLst>
              <a:path w="393594" h="376095" extrusionOk="0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avLst/>
            <a:gdLst/>
            <a:ahLst/>
            <a:cxnLst/>
            <a:rect l="l" t="t" r="r" b="b"/>
            <a:pathLst>
              <a:path w="647700" h="720725" extrusionOk="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avLst/>
            <a:gdLst/>
            <a:ahLst/>
            <a:cxnLst/>
            <a:rect l="l" t="t" r="r" b="b"/>
            <a:pathLst>
              <a:path w="646904" h="734197" extrusionOk="0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avLst/>
            <a:gdLst/>
            <a:ahLst/>
            <a:cxnLst/>
            <a:rect l="l" t="t" r="r" b="b"/>
            <a:pathLst>
              <a:path w="816364" h="660184" extrusionOk="0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avLst/>
            <a:gdLst/>
            <a:ahLst/>
            <a:cxnLst/>
            <a:rect l="l" t="t" r="r" b="b"/>
            <a:pathLst>
              <a:path w="718509" h="782962" extrusionOk="0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avLst/>
            <a:gdLst/>
            <a:ahLst/>
            <a:cxnLst/>
            <a:rect l="l" t="t" r="r" b="b"/>
            <a:pathLst>
              <a:path w="673492" h="758335" extrusionOk="0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avLst/>
            <a:gdLst/>
            <a:ahLst/>
            <a:cxnLst/>
            <a:rect l="l" t="t" r="r" b="b"/>
            <a:pathLst>
              <a:path w="832925" h="667312" extrusionOk="0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avLst/>
            <a:gdLst/>
            <a:ahLst/>
            <a:cxnLst/>
            <a:rect l="l" t="t" r="r" b="b"/>
            <a:pathLst>
              <a:path w="528147" h="472205" extrusionOk="0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avLst/>
            <a:gdLst/>
            <a:ahLst/>
            <a:cxnLst/>
            <a:rect l="l" t="t" r="r" b="b"/>
            <a:pathLst>
              <a:path w="434661" h="573530" extrusionOk="0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avLst/>
            <a:gdLst/>
            <a:ahLst/>
            <a:cxnLst/>
            <a:rect l="l" t="t" r="r" b="b"/>
            <a:pathLst>
              <a:path w="828912" h="487578" extrusionOk="0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avLst/>
              <a:gdLst/>
              <a:ahLst/>
              <a:cxnLst/>
              <a:rect l="l" t="t" r="r" b="b"/>
              <a:pathLst>
                <a:path w="764848" h="448968" extrusionOk="0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avLst/>
              <a:gdLst/>
              <a:ahLst/>
              <a:cxnLst/>
              <a:rect l="l" t="t" r="r" b="b"/>
              <a:pathLst>
                <a:path w="358267" h="170426" extrusionOk="0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avLst/>
            <a:gdLst/>
            <a:ahLst/>
            <a:cxnLst/>
            <a:rect l="l" t="t" r="r" b="b"/>
            <a:pathLst>
              <a:path w="884171" h="233045" extrusionOk="0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avLst/>
            <a:gdLst/>
            <a:ahLst/>
            <a:cxnLst/>
            <a:rect l="l" t="t" r="r" b="b"/>
            <a:pathLst>
              <a:path w="773413" h="607108" extrusionOk="0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avLst/>
              <a:gdLst/>
              <a:ahLst/>
              <a:cxnLst/>
              <a:rect l="l" t="t" r="r" b="b"/>
              <a:pathLst>
                <a:path w="438274" h="529866" extrusionOk="0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avLst/>
              <a:gdLst/>
              <a:ahLst/>
              <a:cxnLst/>
              <a:rect l="l" t="t" r="r" b="b"/>
              <a:pathLst>
                <a:path w="40701" h="79674" extrusionOk="0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avLst/>
            <a:gdLst/>
            <a:ahLst/>
            <a:cxnLst/>
            <a:rect l="l" t="t" r="r" b="b"/>
            <a:pathLst>
              <a:path w="461644" h="468109" extrusionOk="0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avLst/>
            <a:gdLst/>
            <a:ahLst/>
            <a:cxnLst/>
            <a:rect l="l" t="t" r="r" b="b"/>
            <a:pathLst>
              <a:path w="526864" h="594697" extrusionOk="0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avLst/>
            <a:gdLst/>
            <a:ahLst/>
            <a:cxnLst/>
            <a:rect l="l" t="t" r="r" b="b"/>
            <a:pathLst>
              <a:path w="408305" h="511517" extrusionOk="0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avLst/>
            <a:gdLst/>
            <a:ahLst/>
            <a:cxnLst/>
            <a:rect l="l" t="t" r="r" b="b"/>
            <a:pathLst>
              <a:path w="336906" h="530506" extrusionOk="0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avLst/>
            <a:gdLst/>
            <a:ahLst/>
            <a:cxnLst/>
            <a:rect l="l" t="t" r="r" b="b"/>
            <a:pathLst>
              <a:path w="701044" h="745490" extrusionOk="0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avLst/>
            <a:gdLst/>
            <a:ahLst/>
            <a:cxnLst/>
            <a:rect l="l" t="t" r="r" b="b"/>
            <a:pathLst>
              <a:path w="859045" h="535482" extrusionOk="0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avLst/>
            <a:gdLst/>
            <a:ahLst/>
            <a:cxnLst/>
            <a:rect l="l" t="t" r="r" b="b"/>
            <a:pathLst>
              <a:path w="422747" h="624012" extrusionOk="0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avLst/>
            <a:gdLst/>
            <a:ahLst/>
            <a:cxnLst/>
            <a:rect l="l" t="t" r="r" b="b"/>
            <a:pathLst>
              <a:path w="556153" h="699230" extrusionOk="0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avLst/>
            <a:gdLst/>
            <a:ahLst/>
            <a:cxnLst/>
            <a:rect l="l" t="t" r="r" b="b"/>
            <a:pathLst>
              <a:path w="529863" h="503173" extrusionOk="0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avLst/>
            <a:gdLst/>
            <a:ahLst/>
            <a:cxnLst/>
            <a:rect l="l" t="t" r="r" b="b"/>
            <a:pathLst>
              <a:path w="342723" h="727844" extrusionOk="0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avLst/>
            <a:gdLst/>
            <a:ahLst/>
            <a:cxnLst/>
            <a:rect l="l" t="t" r="r" b="b"/>
            <a:pathLst>
              <a:path w="279985" h="236105" extrusionOk="0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avLst/>
            <a:gdLst/>
            <a:ahLst/>
            <a:cxnLst/>
            <a:rect l="l" t="t" r="r" b="b"/>
            <a:pathLst>
              <a:path w="204516" h="203172" extrusionOk="0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avLst/>
            <a:gdLst/>
            <a:ahLst/>
            <a:cxnLst/>
            <a:rect l="l" t="t" r="r" b="b"/>
            <a:pathLst>
              <a:path w="254831" h="548433" extrusionOk="0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avLst/>
            <a:gdLst/>
            <a:ahLst/>
            <a:cxnLst/>
            <a:rect l="l" t="t" r="r" b="b"/>
            <a:pathLst>
              <a:path w="277495" h="283204" extrusionOk="0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avLst/>
            <a:gdLst/>
            <a:ahLst/>
            <a:cxnLst/>
            <a:rect l="l" t="t" r="r" b="b"/>
            <a:pathLst>
              <a:path w="299833" h="331207" extrusionOk="0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avLst/>
            <a:gdLst/>
            <a:ahLst/>
            <a:cxnLst/>
            <a:rect l="l" t="t" r="r" b="b"/>
            <a:pathLst>
              <a:path w="259887" h="279767" extrusionOk="0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avLst/>
            <a:gdLst/>
            <a:ahLst/>
            <a:cxnLst/>
            <a:rect l="l" t="t" r="r" b="b"/>
            <a:pathLst>
              <a:path w="237655" h="324321" extrusionOk="0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avLst/>
            <a:gdLst/>
            <a:ahLst/>
            <a:cxnLst/>
            <a:rect l="l" t="t" r="r" b="b"/>
            <a:pathLst>
              <a:path w="179573" h="317193" extrusionOk="0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avLst/>
            <a:gdLst/>
            <a:ahLst/>
            <a:cxnLst/>
            <a:rect l="l" t="t" r="r" b="b"/>
            <a:pathLst>
              <a:path w="283319" h="389850" extrusionOk="0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avLst/>
            <a:gdLst/>
            <a:ahLst/>
            <a:cxnLst/>
            <a:rect l="l" t="t" r="r" b="b"/>
            <a:pathLst>
              <a:path w="260527" h="337538" extrusionOk="0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avLst/>
              <a:gdLst/>
              <a:ahLst/>
              <a:cxnLst/>
              <a:rect l="l" t="t" r="r" b="b"/>
              <a:pathLst>
                <a:path w="294019" h="376045" extrusionOk="0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avLst/>
              <a:gdLst/>
              <a:ahLst/>
              <a:cxnLst/>
              <a:rect l="l" t="t" r="r" b="b"/>
              <a:pathLst>
                <a:path w="78676" h="163519" extrusionOk="0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avLst/>
            <a:gdLst/>
            <a:ahLst/>
            <a:cxnLst/>
            <a:rect l="l" t="t" r="r" b="b"/>
            <a:pathLst>
              <a:path w="386433" h="391754" extrusionOk="0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avLst/>
            <a:gdLst/>
            <a:ahLst/>
            <a:cxnLst/>
            <a:rect l="l" t="t" r="r" b="b"/>
            <a:pathLst>
              <a:path w="308702" h="238555" extrusionOk="0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avLst/>
              <a:gdLst/>
              <a:ahLst/>
              <a:cxnLst/>
              <a:rect l="l" t="t" r="r" b="b"/>
              <a:pathLst>
                <a:path w="312563" h="398772" extrusionOk="0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avLst/>
              <a:gdLst/>
              <a:ahLst/>
              <a:cxnLst/>
              <a:rect l="l" t="t" r="r" b="b"/>
              <a:pathLst>
                <a:path w="150053" h="104597" extrusionOk="0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avLst/>
              <a:gdLst/>
              <a:ahLst/>
              <a:cxnLst/>
              <a:rect l="l" t="t" r="r" b="b"/>
              <a:pathLst>
                <a:path w="130983" h="88093" extrusionOk="0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avLst/>
            <a:gdLst/>
            <a:ahLst/>
            <a:cxnLst/>
            <a:rect l="l" t="t" r="r" b="b"/>
            <a:pathLst>
              <a:path w="550703" h="299106" extrusionOk="0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avLst/>
            <a:gdLst/>
            <a:ahLst/>
            <a:cxnLst/>
            <a:rect l="l" t="t" r="r" b="b"/>
            <a:pathLst>
              <a:path w="274579" h="267334" extrusionOk="0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8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438" name="Google Shape;438;p8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58" name="Google Shape;458;p8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1" name="Google Shape;461;p8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63" name="Google Shape;463;p8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6" name="Google Shape;466;p8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86" name="Google Shape;486;p8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89" name="Google Shape;489;p8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91" name="Google Shape;491;p8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92" name="Google Shape;492;p8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95" name="Google Shape;495;p8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97" name="Google Shape;497;p8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 txBox="1">
            <a:spLocks noGrp="1"/>
          </p:cNvSpPr>
          <p:nvPr>
            <p:ph type="body" idx="1"/>
          </p:nvPr>
        </p:nvSpPr>
        <p:spPr>
          <a:xfrm>
            <a:off x="1619425" y="4348000"/>
            <a:ext cx="5905200" cy="2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-45603" y="-123258"/>
            <a:ext cx="9272423" cy="910791"/>
            <a:chOff x="-45603" y="440026"/>
            <a:chExt cx="9272423" cy="910791"/>
          </a:xfrm>
        </p:grpSpPr>
        <p:sp>
          <p:nvSpPr>
            <p:cNvPr id="503" name="Google Shape;503;p9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3" name="Google Shape;523;p9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26" name="Google Shape;526;p9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8" name="Google Shape;528;p9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29" name="Google Shape;529;p9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54" name="Google Shape;554;p9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6" name="Google Shape;556;p9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557" name="Google Shape;557;p9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attern">
  <p:cSld name="BLANK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566" name="Google Shape;566;p11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6" name="Google Shape;586;p11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89" name="Google Shape;589;p11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91" name="Google Shape;591;p11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94" name="Google Shape;594;p11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4" name="Google Shape;614;p11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17" name="Google Shape;617;p11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9" name="Google Shape;619;p11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23" name="Google Shape;623;p11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25" name="Google Shape;625;p1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94" name="Google Shape;694;p13"/>
          <p:cNvSpPr txBox="1">
            <a:spLocks noGrp="1"/>
          </p:cNvSpPr>
          <p:nvPr>
            <p:ph type="title"/>
          </p:nvPr>
        </p:nvSpPr>
        <p:spPr>
          <a:xfrm>
            <a:off x="860500" y="134501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.</a:t>
            </a: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962400" cy="7694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4400" b="1" dirty="0" smtClean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Union College</a:t>
            </a:r>
            <a:endParaRPr lang="en-US" sz="4400" b="1" dirty="0">
              <a:solidFill>
                <a:schemeClr val="tx2">
                  <a:lumMod val="1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742950"/>
            <a:ext cx="3810000" cy="40011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lt1"/>
                </a:solidFill>
                <a:latin typeface="Quicksand"/>
                <a:ea typeface="Quicksand"/>
                <a:cs typeface="Quicksand"/>
              </a:rPr>
              <a:t>Schenectady, New York</a:t>
            </a:r>
            <a:endParaRPr lang="en-US" sz="2000" b="1" dirty="0">
              <a:solidFill>
                <a:schemeClr val="lt1"/>
              </a:solidFill>
              <a:latin typeface="Quicksand"/>
              <a:ea typeface="Quicksand"/>
              <a:cs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8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3544500" cy="509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Fee Structure</a:t>
            </a:r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body" idx="1"/>
          </p:nvPr>
        </p:nvSpPr>
        <p:spPr>
          <a:xfrm>
            <a:off x="304800" y="3714750"/>
            <a:ext cx="5334000" cy="8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Scholarships?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Both Need Based &amp; Merit Based</a:t>
            </a:r>
            <a:endParaRPr b="1"/>
          </a:p>
        </p:txBody>
      </p:sp>
      <p:sp>
        <p:nvSpPr>
          <p:cNvPr id="737" name="Google Shape;737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819150"/>
            <a:ext cx="4343400" cy="2543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uc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590550"/>
            <a:ext cx="4118008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Scholarships</a:t>
            </a:r>
            <a:endParaRPr u="sng"/>
          </a:p>
        </p:txBody>
      </p:sp>
      <p:sp>
        <p:nvSpPr>
          <p:cNvPr id="737" name="Google Shape;73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81000" y="66675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matic SC" charset="-79"/>
                <a:cs typeface="Amatic SC" charset="-79"/>
              </a:rPr>
              <a:t>Presidential </a:t>
            </a:r>
            <a:r>
              <a:rPr lang="en-US" sz="2400" b="1" dirty="0" smtClean="0">
                <a:latin typeface="Amatic SC" charset="-79"/>
                <a:cs typeface="Amatic SC" charset="-79"/>
              </a:rPr>
              <a:t>Scholarship: From $18,000 to $30,000 per year</a:t>
            </a:r>
            <a:endParaRPr lang="en-US" sz="2400" dirty="0">
              <a:latin typeface="Amatic SC" charset="-79"/>
              <a:cs typeface="Amatic SC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276350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Quicksand" charset="0"/>
              </a:rPr>
              <a:t>Need Based Scholarship:</a:t>
            </a:r>
            <a:endParaRPr lang="en-US" sz="2000" b="1" dirty="0">
              <a:latin typeface="Quicksan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885950"/>
            <a:ext cx="693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" charset="0"/>
              </a:rPr>
              <a:t>International Students are eligible for need based aid.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Union College utilizes the CSS Profile to determine financial need. The College is need-aware in the admissions process, which means that </a:t>
            </a:r>
            <a:r>
              <a:rPr lang="en-US" dirty="0" smtClean="0">
                <a:latin typeface="Quicksand" charset="0"/>
              </a:rPr>
              <a:t>financial </a:t>
            </a:r>
            <a:r>
              <a:rPr lang="en-US" dirty="0" smtClean="0">
                <a:latin typeface="Quicksand" charset="0"/>
              </a:rPr>
              <a:t>information is considered along with the other components of your application during the admission evaluation</a:t>
            </a:r>
            <a:r>
              <a:rPr lang="en-US" dirty="0" smtClean="0">
                <a:latin typeface="Quicksand" charset="0"/>
              </a:rPr>
              <a:t>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They meet the full </a:t>
            </a:r>
            <a:r>
              <a:rPr lang="en-US" dirty="0" smtClean="0">
                <a:latin typeface="Quicksand" charset="0"/>
              </a:rPr>
              <a:t>demonstrated financial need of all admitted students.</a:t>
            </a:r>
            <a:endParaRPr lang="en-US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Scholarships</a:t>
            </a:r>
            <a:endParaRPr u="sng"/>
          </a:p>
        </p:txBody>
      </p:sp>
      <p:sp>
        <p:nvSpPr>
          <p:cNvPr id="737" name="Google Shape;73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81000" y="66675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matic SC" charset="-79"/>
                <a:cs typeface="Amatic SC" charset="-79"/>
              </a:rPr>
              <a:t>Presidential </a:t>
            </a:r>
            <a:r>
              <a:rPr lang="en-US" sz="2400" b="1" dirty="0" smtClean="0">
                <a:latin typeface="Amatic SC" charset="-79"/>
                <a:cs typeface="Amatic SC" charset="-79"/>
              </a:rPr>
              <a:t>Scholarship: From $18,000 to $30,000 per year</a:t>
            </a:r>
            <a:endParaRPr lang="en-US" sz="2400" dirty="0">
              <a:latin typeface="Amatic SC" charset="-79"/>
              <a:cs typeface="Amatic SC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276350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Quicksand" charset="0"/>
              </a:rPr>
              <a:t>Need Based Scholarship:</a:t>
            </a:r>
            <a:endParaRPr lang="en-US" sz="2000" b="1" dirty="0">
              <a:latin typeface="Quicksan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885950"/>
            <a:ext cx="693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" charset="0"/>
              </a:rPr>
              <a:t>International Students are eligible for need based aid.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Union College utilizes the CSS Profile to determine financial need. The College is need-aware in the admissions process, which means that </a:t>
            </a:r>
            <a:r>
              <a:rPr lang="en-US" dirty="0" smtClean="0">
                <a:latin typeface="Quicksand" charset="0"/>
              </a:rPr>
              <a:t>financial </a:t>
            </a:r>
            <a:r>
              <a:rPr lang="en-US" dirty="0" smtClean="0">
                <a:latin typeface="Quicksand" charset="0"/>
              </a:rPr>
              <a:t>information is considered along with the other components of your application during the admission evaluation</a:t>
            </a:r>
            <a:r>
              <a:rPr lang="en-US" dirty="0" smtClean="0">
                <a:latin typeface="Quicksand" charset="0"/>
              </a:rPr>
              <a:t>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They meet the full demonstrated financial need of all admitted students</a:t>
            </a:r>
            <a:r>
              <a:rPr lang="en-US" dirty="0" smtClean="0">
                <a:latin typeface="Quicksand" charset="0"/>
              </a:rPr>
              <a:t>.</a:t>
            </a:r>
            <a:endParaRPr lang="en-US" dirty="0" smtClean="0">
              <a:latin typeface="Quicksa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71475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Quicksand" charset="0"/>
              </a:rPr>
              <a:t>They require minimum EFC of</a:t>
            </a:r>
            <a:endParaRPr lang="en-US" sz="2400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Scholarships</a:t>
            </a:r>
            <a:endParaRPr u="sng"/>
          </a:p>
        </p:txBody>
      </p:sp>
      <p:sp>
        <p:nvSpPr>
          <p:cNvPr id="737" name="Google Shape;73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81000" y="66675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matic SC" charset="-79"/>
                <a:cs typeface="Amatic SC" charset="-79"/>
              </a:rPr>
              <a:t>Presidential </a:t>
            </a:r>
            <a:r>
              <a:rPr lang="en-US" sz="2400" b="1" dirty="0" smtClean="0">
                <a:latin typeface="Amatic SC" charset="-79"/>
                <a:cs typeface="Amatic SC" charset="-79"/>
              </a:rPr>
              <a:t>Scholarship: From $18,000 to $30,000 per year</a:t>
            </a:r>
            <a:endParaRPr lang="en-US" sz="2400" dirty="0">
              <a:latin typeface="Amatic SC" charset="-79"/>
              <a:cs typeface="Amatic SC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276350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Quicksand" charset="0"/>
              </a:rPr>
              <a:t>Need Based Scholarship:</a:t>
            </a:r>
            <a:endParaRPr lang="en-US" sz="2000" b="1" dirty="0">
              <a:latin typeface="Quicksan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885950"/>
            <a:ext cx="693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" charset="0"/>
              </a:rPr>
              <a:t>International Students are eligible for need based aid.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Union College utilizes the CSS Profile to determine financial need. The College is need-aware in the admissions process, which means that </a:t>
            </a:r>
            <a:r>
              <a:rPr lang="en-US" dirty="0" smtClean="0">
                <a:latin typeface="Quicksand" charset="0"/>
              </a:rPr>
              <a:t>financial </a:t>
            </a:r>
            <a:r>
              <a:rPr lang="en-US" dirty="0" smtClean="0">
                <a:latin typeface="Quicksand" charset="0"/>
              </a:rPr>
              <a:t>information is considered along with the other components of your application during the admission evaluation</a:t>
            </a:r>
            <a:r>
              <a:rPr lang="en-US" dirty="0" smtClean="0">
                <a:latin typeface="Quicksand" charset="0"/>
              </a:rPr>
              <a:t>.</a:t>
            </a:r>
          </a:p>
          <a:p>
            <a:endParaRPr lang="en-US" dirty="0" smtClean="0">
              <a:latin typeface="Quicksand" charset="0"/>
            </a:endParaRPr>
          </a:p>
          <a:p>
            <a:r>
              <a:rPr lang="en-US" dirty="0" smtClean="0">
                <a:latin typeface="Quicksand" charset="0"/>
              </a:rPr>
              <a:t>They meet the full demonstrated financial need of all admitted students</a:t>
            </a:r>
            <a:r>
              <a:rPr lang="en-US" dirty="0" smtClean="0">
                <a:latin typeface="Quicksand" charset="0"/>
              </a:rPr>
              <a:t>.</a:t>
            </a:r>
            <a:endParaRPr lang="en-US" dirty="0" smtClean="0">
              <a:latin typeface="Quicksa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71475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Quicksand" charset="0"/>
              </a:rPr>
              <a:t>They require minimum EFC of $7,500</a:t>
            </a:r>
            <a:endParaRPr lang="en-US" sz="2400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333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</a:rPr>
              <a:t>Majors and Minors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782" name="Google Shape;782;p24"/>
          <p:cNvSpPr txBox="1">
            <a:spLocks noGrp="1"/>
          </p:cNvSpPr>
          <p:nvPr>
            <p:ph type="subTitle" idx="4294967295"/>
          </p:nvPr>
        </p:nvSpPr>
        <p:spPr>
          <a:xfrm>
            <a:off x="685800" y="4358700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accent4"/>
                </a:highlight>
              </a:rPr>
              <a:t>………</a:t>
            </a:r>
            <a:endParaRPr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783" name="Google Shape;783;p24"/>
          <p:cNvSpPr txBox="1">
            <a:spLocks noGrp="1"/>
          </p:cNvSpPr>
          <p:nvPr>
            <p:ph type="sldNum" idx="12"/>
          </p:nvPr>
        </p:nvSpPr>
        <p:spPr>
          <a:xfrm>
            <a:off x="4297625" y="39116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5800" y="1733550"/>
            <a:ext cx="289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Biological Sciences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Computer Science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Data Analytics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Engineering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Film Studies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Mathematics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Psychology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Physics and others…….</a:t>
            </a:r>
            <a:endParaRPr lang="en-US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9621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</a:rPr>
              <a:t>Just for my friend </a:t>
            </a:r>
            <a:r>
              <a:rPr lang="en-US" sz="6000" dirty="0" err="1" smtClean="0">
                <a:solidFill>
                  <a:schemeClr val="lt1"/>
                </a:solidFill>
              </a:rPr>
              <a:t>Pritesh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782" name="Google Shape;782;p24"/>
          <p:cNvSpPr txBox="1">
            <a:spLocks noGrp="1"/>
          </p:cNvSpPr>
          <p:nvPr>
            <p:ph type="subTitle" idx="4294967295"/>
          </p:nvPr>
        </p:nvSpPr>
        <p:spPr>
          <a:xfrm>
            <a:off x="685800" y="4358700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accent4"/>
                </a:highlight>
              </a:rPr>
              <a:t>………</a:t>
            </a:r>
            <a:endParaRPr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783" name="Google Shape;783;p24"/>
          <p:cNvSpPr txBox="1">
            <a:spLocks noGrp="1"/>
          </p:cNvSpPr>
          <p:nvPr>
            <p:ph type="sldNum" idx="12"/>
          </p:nvPr>
        </p:nvSpPr>
        <p:spPr>
          <a:xfrm>
            <a:off x="4297625" y="39116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333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</a:endParaRPr>
          </a:p>
        </p:txBody>
      </p:sp>
      <p:sp>
        <p:nvSpPr>
          <p:cNvPr id="782" name="Google Shape;782;p24"/>
          <p:cNvSpPr txBox="1">
            <a:spLocks noGrp="1"/>
          </p:cNvSpPr>
          <p:nvPr>
            <p:ph type="subTitle" idx="4294967295"/>
          </p:nvPr>
        </p:nvSpPr>
        <p:spPr>
          <a:xfrm>
            <a:off x="685800" y="4358700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accent4"/>
                </a:highlight>
              </a:rPr>
              <a:t>………</a:t>
            </a:r>
            <a:endParaRPr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783" name="Google Shape;783;p24"/>
          <p:cNvSpPr txBox="1">
            <a:spLocks noGrp="1"/>
          </p:cNvSpPr>
          <p:nvPr>
            <p:ph type="sldNum" idx="12"/>
          </p:nvPr>
        </p:nvSpPr>
        <p:spPr>
          <a:xfrm>
            <a:off x="4297625" y="39116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5" name="Picture 4" descr="prite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-19050"/>
            <a:ext cx="497272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20955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Quicksand" charset="0"/>
              </a:rPr>
              <a:t>UC Has Physics Major</a:t>
            </a:r>
            <a:endParaRPr lang="en-US" sz="2400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333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</a:endParaRPr>
          </a:p>
        </p:txBody>
      </p:sp>
      <p:sp>
        <p:nvSpPr>
          <p:cNvPr id="782" name="Google Shape;782;p24"/>
          <p:cNvSpPr txBox="1">
            <a:spLocks noGrp="1"/>
          </p:cNvSpPr>
          <p:nvPr>
            <p:ph type="subTitle" idx="4294967295"/>
          </p:nvPr>
        </p:nvSpPr>
        <p:spPr>
          <a:xfrm>
            <a:off x="685800" y="4358700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accent4"/>
                </a:highlight>
              </a:rPr>
              <a:t>………</a:t>
            </a:r>
            <a:endParaRPr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783" name="Google Shape;783;p24"/>
          <p:cNvSpPr txBox="1">
            <a:spLocks noGrp="1"/>
          </p:cNvSpPr>
          <p:nvPr>
            <p:ph type="sldNum" idx="12"/>
          </p:nvPr>
        </p:nvSpPr>
        <p:spPr>
          <a:xfrm>
            <a:off x="4297625" y="39116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5" name="Picture 4" descr="prite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0"/>
            <a:ext cx="497272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20955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Quicksand" charset="0"/>
              </a:rPr>
              <a:t>UC Has Physics Major</a:t>
            </a:r>
            <a:endParaRPr lang="en-US" sz="2400" b="1" dirty="0">
              <a:latin typeface="Quicksa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1962150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Quicksand" charset="0"/>
              </a:rPr>
              <a:t>UC Has Astronomy </a:t>
            </a:r>
            <a:r>
              <a:rPr lang="en-US" sz="2400" b="1" dirty="0" smtClean="0">
                <a:latin typeface="Quicksand" charset="0"/>
              </a:rPr>
              <a:t>Major</a:t>
            </a:r>
            <a:endParaRPr lang="en-US" sz="2400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333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</a:endParaRPr>
          </a:p>
        </p:txBody>
      </p:sp>
      <p:sp>
        <p:nvSpPr>
          <p:cNvPr id="782" name="Google Shape;782;p24"/>
          <p:cNvSpPr txBox="1">
            <a:spLocks noGrp="1"/>
          </p:cNvSpPr>
          <p:nvPr>
            <p:ph type="subTitle" idx="4294967295"/>
          </p:nvPr>
        </p:nvSpPr>
        <p:spPr>
          <a:xfrm>
            <a:off x="685800" y="4358700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highlight>
                  <a:schemeClr val="accent4"/>
                </a:highlight>
              </a:rPr>
              <a:t>………</a:t>
            </a:r>
            <a:endParaRPr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783" name="Google Shape;783;p24"/>
          <p:cNvSpPr txBox="1">
            <a:spLocks noGrp="1"/>
          </p:cNvSpPr>
          <p:nvPr>
            <p:ph type="sldNum" idx="12"/>
          </p:nvPr>
        </p:nvSpPr>
        <p:spPr>
          <a:xfrm>
            <a:off x="4297625" y="39116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5" name="Picture 4" descr="prite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0"/>
            <a:ext cx="497272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20955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Quicksand" charset="0"/>
              </a:rPr>
              <a:t>UC Has Physics Major</a:t>
            </a:r>
            <a:endParaRPr lang="en-US" sz="2400" b="1" dirty="0">
              <a:latin typeface="Quicksa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1962150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Quicksand" charset="0"/>
              </a:rPr>
              <a:t>UC Has Astronomy </a:t>
            </a:r>
            <a:r>
              <a:rPr lang="en-US" sz="2400" b="1" dirty="0" smtClean="0">
                <a:latin typeface="Quicksand" charset="0"/>
              </a:rPr>
              <a:t>Major</a:t>
            </a:r>
            <a:endParaRPr lang="en-US" sz="2400" b="1" dirty="0">
              <a:latin typeface="Quicksan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3600" y="3714750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Quicksand" charset="0"/>
              </a:rPr>
              <a:t>UC </a:t>
            </a:r>
            <a:r>
              <a:rPr lang="en-US" sz="2400" b="1" dirty="0" smtClean="0">
                <a:latin typeface="Quicksand" charset="0"/>
              </a:rPr>
              <a:t>Has Astrophysics Minor</a:t>
            </a:r>
            <a:endParaRPr lang="en-US" sz="2400" b="1" dirty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0750"/>
            <a:ext cx="7087200" cy="550200"/>
          </a:xfrm>
        </p:spPr>
        <p:txBody>
          <a:bodyPr/>
          <a:lstStyle/>
          <a:p>
            <a:r>
              <a:rPr lang="en-US" sz="8000" dirty="0" smtClean="0"/>
              <a:t>Thank You 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 smtClean="0">
                <a:solidFill>
                  <a:schemeClr val="lt1"/>
                </a:solidFill>
              </a:rPr>
              <a:t>2,096</a:t>
            </a:r>
            <a:endParaRPr sz="15000">
              <a:solidFill>
                <a:schemeClr val="lt1"/>
              </a:solidFill>
            </a:endParaRPr>
          </a:p>
        </p:txBody>
      </p:sp>
      <p:sp>
        <p:nvSpPr>
          <p:cNvPr id="706" name="Google Shape;706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Undergraduate </a:t>
            </a:r>
            <a:r>
              <a:rPr lang="en" dirty="0" smtClean="0">
                <a:solidFill>
                  <a:schemeClr val="lt1"/>
                </a:solidFill>
              </a:rPr>
              <a:t>Enrollment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Setting: City</a:t>
            </a:r>
            <a:endParaRPr>
              <a:solidFill>
                <a:schemeClr val="lt1"/>
              </a:solidFill>
            </a:endParaRPr>
          </a:p>
          <a:p>
            <a:pPr marL="0" indent="0" algn="ctr">
              <a:buNone/>
            </a:pPr>
            <a:r>
              <a:rPr lang="en" dirty="0">
                <a:solidFill>
                  <a:schemeClr val="lt1"/>
                </a:solidFill>
              </a:rPr>
              <a:t>Small </a:t>
            </a:r>
            <a:r>
              <a:rPr lang="en" dirty="0" smtClean="0">
                <a:solidFill>
                  <a:schemeClr val="lt1"/>
                </a:solidFill>
              </a:rPr>
              <a:t>Size</a:t>
            </a:r>
            <a:r>
              <a:rPr lang="en-US" dirty="0" smtClean="0">
                <a:solidFill>
                  <a:schemeClr val="lt1"/>
                </a:solidFill>
              </a:rPr>
              <a:t>d private liberal arts college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7" name="Google Shape;707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712" name="Google Shape;712;p15"/>
          <p:cNvSpPr txBox="1">
            <a:spLocks noGrp="1"/>
          </p:cNvSpPr>
          <p:nvPr>
            <p:ph type="ctrTitle" idx="4294967295"/>
          </p:nvPr>
        </p:nvSpPr>
        <p:spPr>
          <a:xfrm>
            <a:off x="0" y="1639888"/>
            <a:ext cx="5372100" cy="17113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590800" y="51435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Bahnschrift" pitchFamily="34" charset="0"/>
              </a:rPr>
              <a:t>Ranking:</a:t>
            </a:r>
            <a:endParaRPr lang="en-US" sz="3600" i="1" dirty="0">
              <a:latin typeface="Bahnschrift" pitchFamily="34" charset="0"/>
            </a:endParaRPr>
          </a:p>
        </p:txBody>
      </p:sp>
      <p:pic>
        <p:nvPicPr>
          <p:cNvPr id="7" name="Picture 6" descr="uc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57350"/>
            <a:ext cx="8473037" cy="190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6"/>
          <p:cNvSpPr txBox="1">
            <a:spLocks noGrp="1"/>
          </p:cNvSpPr>
          <p:nvPr>
            <p:ph type="title"/>
          </p:nvPr>
        </p:nvSpPr>
        <p:spPr>
          <a:xfrm>
            <a:off x="990600" y="13335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 Scores 75th percentile</a:t>
            </a:r>
            <a:endParaRPr/>
          </a:p>
        </p:txBody>
      </p:sp>
      <p:graphicFrame>
        <p:nvGraphicFramePr>
          <p:cNvPr id="720" name="Google Shape;720;p16"/>
          <p:cNvGraphicFramePr/>
          <p:nvPr/>
        </p:nvGraphicFramePr>
        <p:xfrm>
          <a:off x="1828800" y="895350"/>
          <a:ext cx="5429250" cy="883900"/>
        </p:xfrm>
        <a:graphic>
          <a:graphicData uri="http://schemas.openxmlformats.org/drawingml/2006/table">
            <a:tbl>
              <a:tblPr>
                <a:noFill/>
                <a:tableStyleId>{E275616A-FC87-494B-B510-908C8D3CB45A}</a:tableStyleId>
              </a:tblPr>
              <a:tblGrid>
                <a:gridCol w="1809750"/>
                <a:gridCol w="1809750"/>
                <a:gridCol w="1809750"/>
              </a:tblGrid>
              <a:tr h="40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english</a:t>
                      </a:r>
                      <a:endParaRPr sz="20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maths</a:t>
                      </a:r>
                      <a:endParaRPr sz="20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Total</a:t>
                      </a:r>
                      <a:endParaRPr sz="20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700</a:t>
                      </a:r>
                      <a:endParaRPr sz="20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730</a:t>
                      </a:r>
                      <a:endParaRPr sz="20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1430</a:t>
                      </a:r>
                      <a:endParaRPr sz="20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21" name="Google Shape;721;p1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graphicFrame>
        <p:nvGraphicFramePr>
          <p:cNvPr id="722" name="Google Shape;722;p16"/>
          <p:cNvGraphicFramePr/>
          <p:nvPr/>
        </p:nvGraphicFramePr>
        <p:xfrm>
          <a:off x="2514600" y="2876550"/>
          <a:ext cx="3619500" cy="883900"/>
        </p:xfrm>
        <a:graphic>
          <a:graphicData uri="http://schemas.openxmlformats.org/drawingml/2006/table">
            <a:tbl>
              <a:tblPr>
                <a:noFill/>
                <a:tableStyleId>{E275616A-FC87-494B-B510-908C8D3CB45A}</a:tableStyleId>
              </a:tblPr>
              <a:tblGrid>
                <a:gridCol w="1809750"/>
                <a:gridCol w="1809750"/>
              </a:tblGrid>
              <a:tr h="4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ED</a:t>
                      </a:r>
                      <a:endParaRPr sz="20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Regular</a:t>
                      </a:r>
                      <a:endParaRPr sz="20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61%</a:t>
                      </a:r>
                      <a:endParaRPr sz="20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41%</a:t>
                      </a:r>
                      <a:endParaRPr sz="2000" b="1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23" name="Google Shape;723;p16"/>
          <p:cNvSpPr txBox="1">
            <a:spLocks noGrp="1"/>
          </p:cNvSpPr>
          <p:nvPr>
            <p:ph type="title"/>
          </p:nvPr>
        </p:nvSpPr>
        <p:spPr>
          <a:xfrm>
            <a:off x="914400" y="2266950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Acceptance rate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971800" y="3943350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 smtClean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Average GPA: 3.4</a:t>
            </a:r>
            <a:endParaRPr lang="en-US" sz="2400" b="1" dirty="0">
              <a:solidFill>
                <a:schemeClr val="tx2">
                  <a:lumMod val="1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52200" y="3790950"/>
            <a:ext cx="81400" cy="13807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29" name="Google Shape;7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905000" y="59055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Quicksand" charset="0"/>
              </a:rPr>
              <a:t>Application Requirements</a:t>
            </a:r>
            <a:endParaRPr lang="en-US" sz="2800" b="1" dirty="0">
              <a:latin typeface="Quicksan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1200150"/>
            <a:ext cx="6400800" cy="269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No application fees for international students</a:t>
            </a:r>
          </a:p>
          <a:p>
            <a:pPr marL="342900" lvl="1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Apply online using Common Application or Coalition Application</a:t>
            </a:r>
          </a:p>
          <a:p>
            <a:pPr marL="342900" lvl="1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Test Optional</a:t>
            </a:r>
          </a:p>
          <a:p>
            <a:pPr marL="342900" lvl="1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 smtClean="0">
                <a:latin typeface="Quicksand" charset="0"/>
              </a:rPr>
              <a:t> Recommended Scores:</a:t>
            </a:r>
            <a:r>
              <a:rPr lang="en-US" b="1" dirty="0" smtClean="0">
                <a:latin typeface="Quicksand" charset="0"/>
              </a:rPr>
              <a:t> </a:t>
            </a:r>
            <a:r>
              <a:rPr lang="en-US" b="1" dirty="0" smtClean="0">
                <a:latin typeface="Quicksand" charset="0"/>
              </a:rPr>
              <a:t>TOEFL: 90 IELTS: 7.0</a:t>
            </a:r>
          </a:p>
          <a:p>
            <a:pPr marL="342900" lvl="1" indent="-342900">
              <a:lnSpc>
                <a:spcPct val="250000"/>
              </a:lnSpc>
              <a:buFont typeface="Arial" pitchFamily="34" charset="0"/>
              <a:buChar char="•"/>
            </a:pPr>
            <a:endParaRPr lang="en-US" b="1" dirty="0" smtClean="0"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52200" y="3790950"/>
            <a:ext cx="81400" cy="13807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29" name="Google Shape;7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905000" y="59055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Quicksand" charset="0"/>
              </a:rPr>
              <a:t>Application </a:t>
            </a:r>
            <a:r>
              <a:rPr lang="en-US" sz="2800" b="1" dirty="0" smtClean="0">
                <a:latin typeface="Quicksand" charset="0"/>
              </a:rPr>
              <a:t>Deadlines</a:t>
            </a:r>
            <a:endParaRPr lang="en-US" sz="2800" b="1" dirty="0" smtClean="0">
              <a:latin typeface="Quicksan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52550"/>
            <a:ext cx="440448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352550"/>
            <a:ext cx="4267200" cy="1357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3333750"/>
            <a:ext cx="4419600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3333750"/>
            <a:ext cx="4311785" cy="1352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52200" y="3790950"/>
            <a:ext cx="81400" cy="13807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29" name="Google Shape;7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2895600" y="0"/>
            <a:ext cx="2848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  <a:latin typeface="Quicksand" charset="0"/>
              </a:rPr>
              <a:t>Notable </a:t>
            </a:r>
            <a:r>
              <a:rPr lang="en-US" sz="2800" b="1" u="sng" dirty="0" smtClean="0">
                <a:solidFill>
                  <a:srgbClr val="FF0000"/>
                </a:solidFill>
                <a:latin typeface="Quicksand" charset="0"/>
              </a:rPr>
              <a:t>Alumni</a:t>
            </a:r>
            <a:endParaRPr lang="en-US" sz="2800" b="1" u="sng" dirty="0">
              <a:solidFill>
                <a:srgbClr val="FF0000"/>
              </a:solidFill>
              <a:latin typeface="Quicksand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9800" y="66675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Chester A. Arthur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9800" y="120015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Quicksand" charset="0"/>
              </a:rPr>
              <a:t>21st president of the United States from 1881 to 1885</a:t>
            </a:r>
            <a:endParaRPr lang="en-US" b="1" dirty="0">
              <a:latin typeface="Quicksan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7400" y="3028950"/>
            <a:ext cx="4038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Quicksand" charset="0"/>
              </a:rPr>
              <a:t>Baruch Samuel Blumberg, known as Barry Blumberg, was an American physician, geneticist, and co-recipient of the 1976 Nobel Prize in Physiology or Medicine, for his work on the hepatitis B virus </a:t>
            </a:r>
            <a:endParaRPr lang="en-US" b="1" dirty="0">
              <a:latin typeface="Quicksan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19400" y="2419350"/>
            <a:ext cx="3334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Baruch Samuel Blumberg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  <p:pic>
        <p:nvPicPr>
          <p:cNvPr id="13" name="Picture 12" descr="uca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90550"/>
            <a:ext cx="1625352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uca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343150"/>
            <a:ext cx="1828800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52200" y="3790950"/>
            <a:ext cx="81400" cy="13807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29" name="Google Shape;7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752600" y="0"/>
            <a:ext cx="5965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  <a:latin typeface="Quicksand" charset="0"/>
              </a:rPr>
              <a:t>Notable Alumni in Entertainment </a:t>
            </a:r>
            <a:endParaRPr lang="en-US" sz="2800" b="1" u="sng" dirty="0">
              <a:solidFill>
                <a:srgbClr val="FF0000"/>
              </a:solidFill>
              <a:latin typeface="Quicksand" charset="0"/>
            </a:endParaRPr>
          </a:p>
        </p:txBody>
      </p:sp>
      <p:pic>
        <p:nvPicPr>
          <p:cNvPr id="15" name="Picture 14" descr="uca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66750"/>
            <a:ext cx="1954220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2209800" y="666750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Jeffrey </a:t>
            </a:r>
            <a:r>
              <a:rPr lang="en-US" sz="2000" b="1" dirty="0" err="1" smtClean="0">
                <a:solidFill>
                  <a:srgbClr val="0070C0"/>
                </a:solidFill>
                <a:latin typeface="Quicksand" charset="0"/>
              </a:rPr>
              <a:t>DeMunn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9800" y="1200150"/>
            <a:ext cx="381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Quicksand" charset="0"/>
              </a:rPr>
              <a:t>television, film and stage actor (The Green Mile, Law and Order, The Shawshank Redemption, The Majestic) </a:t>
            </a:r>
            <a:endParaRPr lang="en-US" b="1" dirty="0">
              <a:latin typeface="Quicksand" charset="0"/>
            </a:endParaRPr>
          </a:p>
        </p:txBody>
      </p:sp>
      <p:pic>
        <p:nvPicPr>
          <p:cNvPr id="18" name="Picture 17" descr="uca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66950"/>
            <a:ext cx="2895600" cy="1581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1066800" y="2952750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Quicksand" charset="0"/>
              </a:rPr>
              <a:t>television, film and stage actor (Dynasty, Murder She Wrote, Law and Order, Back to the Future, Close Encounters of the Third Kind)</a:t>
            </a:r>
            <a:endParaRPr lang="en-US" b="1" dirty="0">
              <a:latin typeface="Quicksan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71800" y="2419350"/>
            <a:ext cx="2161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George </a:t>
            </a:r>
            <a:r>
              <a:rPr lang="en-US" sz="2000" b="1" dirty="0" err="1" smtClean="0">
                <a:solidFill>
                  <a:srgbClr val="0070C0"/>
                </a:solidFill>
                <a:latin typeface="Quicksand" charset="0"/>
              </a:rPr>
              <a:t>DiCenzo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52200" y="3790950"/>
            <a:ext cx="81400" cy="13807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29" name="Google Shape;7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752600" y="0"/>
            <a:ext cx="5965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  <a:latin typeface="Quicksand" charset="0"/>
              </a:rPr>
              <a:t>Notable Alumni in Entertainment </a:t>
            </a:r>
            <a:endParaRPr lang="en-US" sz="2800" b="1" u="sng" dirty="0">
              <a:solidFill>
                <a:srgbClr val="FF0000"/>
              </a:solidFill>
              <a:latin typeface="Quicksand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9800" y="666750"/>
            <a:ext cx="1803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Adam </a:t>
            </a:r>
            <a:r>
              <a:rPr lang="en-US" sz="2000" b="1" dirty="0" err="1" smtClean="0">
                <a:solidFill>
                  <a:srgbClr val="0070C0"/>
                </a:solidFill>
                <a:latin typeface="Quicksand" charset="0"/>
              </a:rPr>
              <a:t>Storke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9800" y="120015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Quicksand" charset="0"/>
              </a:rPr>
              <a:t>actor (Mystic Pizza, Stephen King’s The Stand)</a:t>
            </a:r>
            <a:endParaRPr lang="en-US" b="1" dirty="0">
              <a:latin typeface="Quicksan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7400" y="3028950"/>
            <a:ext cx="4038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Quicksand" charset="0"/>
              </a:rPr>
              <a:t>CEO, Disney Studios; former president and COO, Warner Brothers; co-founder, Castle Rock Entertainment; producer (Seinfeld, When Harry Met Sally, City Slickers, A Few Good Men, Shawshank Redemption, The Green Mile, The Bucket List) </a:t>
            </a:r>
            <a:endParaRPr lang="en-US" b="1" dirty="0">
              <a:latin typeface="Quicksan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0" y="2419350"/>
            <a:ext cx="14093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Quicksand" charset="0"/>
              </a:rPr>
              <a:t>Alan Horn</a:t>
            </a:r>
            <a:endParaRPr lang="en-US" sz="2000" b="1" dirty="0">
              <a:solidFill>
                <a:srgbClr val="0070C0"/>
              </a:solidFill>
              <a:latin typeface="Quicksand" charset="0"/>
            </a:endParaRPr>
          </a:p>
        </p:txBody>
      </p:sp>
      <p:pic>
        <p:nvPicPr>
          <p:cNvPr id="11" name="Picture 10" descr="uca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90550"/>
            <a:ext cx="1700213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uca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266950"/>
            <a:ext cx="2314575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592</Words>
  <PresentationFormat>On-screen Show (16:9)</PresentationFormat>
  <Paragraphs>117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Amatic SC</vt:lpstr>
      <vt:lpstr>Quicksand</vt:lpstr>
      <vt:lpstr>Bahnschrift</vt:lpstr>
      <vt:lpstr>Short Stack</vt:lpstr>
      <vt:lpstr>Knight template</vt:lpstr>
      <vt:lpstr>.</vt:lpstr>
      <vt:lpstr>2,096</vt:lpstr>
      <vt:lpstr>Slide 3</vt:lpstr>
      <vt:lpstr>SAT Scores 75th percentile</vt:lpstr>
      <vt:lpstr>Slide 5</vt:lpstr>
      <vt:lpstr>Slide 6</vt:lpstr>
      <vt:lpstr>Slide 7</vt:lpstr>
      <vt:lpstr>Slide 8</vt:lpstr>
      <vt:lpstr>Slide 9</vt:lpstr>
      <vt:lpstr>Fee Structure</vt:lpstr>
      <vt:lpstr>Scholarships</vt:lpstr>
      <vt:lpstr>Scholarships</vt:lpstr>
      <vt:lpstr>Scholarships</vt:lpstr>
      <vt:lpstr>Majors and Minors</vt:lpstr>
      <vt:lpstr>Just for my friend Pritesh</vt:lpstr>
      <vt:lpstr>Slide 16</vt:lpstr>
      <vt:lpstr>Slide 17</vt:lpstr>
      <vt:lpstr>Slide 18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dell</cp:lastModifiedBy>
  <cp:revision>25</cp:revision>
  <dcterms:modified xsi:type="dcterms:W3CDTF">2022-11-21T07:34:52Z</dcterms:modified>
</cp:coreProperties>
</file>